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3636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373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10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1AF0158E-0BEA-4BFF-AA61-7914394B3C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4F11DA1-6698-4392-B84F-664E2A344A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92300-EA15-4B15-A783-6E65AD991BC8}" type="datetimeFigureOut">
              <a:rPr lang="en-NZ" smtClean="0"/>
              <a:pPr/>
              <a:t>26/09/2021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B15D29F-AD7A-40A3-90D1-5C7D45458A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27F1443-A053-47AC-962C-46D85BEC89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16929-A883-446E-B000-A06150AF9A4B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="" xmlns:p14="http://schemas.microsoft.com/office/powerpoint/2010/main" val="4147281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14211-E28D-4196-8F23-467118673D5D}" type="datetimeFigureOut">
              <a:rPr lang="en-NZ" smtClean="0"/>
              <a:pPr/>
              <a:t>26/09/2021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4C6E0-D6AA-4C96-836C-B12EBD6499B1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="" xmlns:p14="http://schemas.microsoft.com/office/powerpoint/2010/main" val="2138555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90303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760" y="3959961"/>
            <a:ext cx="2700471" cy="12861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24882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bullets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587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1AAE9B7-F6A0-44A7-887A-A1EC309E96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23757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bullets v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0ED18F1-8DAE-4FD0-BA60-1243D3FA63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10465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plain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11151"/>
            <a:ext cx="78867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6C51CDF-0A8A-4B88-85D4-60A9032CDC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651" y="311151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97570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plain no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11151"/>
            <a:ext cx="78867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</p:spTree>
    <p:extLst>
      <p:ext uri="{BB962C8B-B14F-4D97-AF65-F5344CB8AC3E}">
        <p14:creationId xmlns="" xmlns:p14="http://schemas.microsoft.com/office/powerpoint/2010/main" val="2373527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no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4FE3D5B-2D16-4C5E-B51C-927C485EC3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745" y="404910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71847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 no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4FE3D5B-2D16-4C5E-B51C-927C485EC3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637" y="91586"/>
            <a:ext cx="1422535" cy="6775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468068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536682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="" xmlns:p14="http://schemas.microsoft.com/office/powerpoint/2010/main" val="1017568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caption small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60DE470-EB93-4C4F-AD5E-539B9F3536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144" y="431562"/>
            <a:ext cx="1113250" cy="5302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64710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0BCDEE1-43FA-47A0-BF67-3CD946318E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217" y="3575261"/>
            <a:ext cx="2811566" cy="13391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01528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33154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A85AB2A-104A-4D52-995C-3FE0A541B4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217" y="3575261"/>
            <a:ext cx="2811566" cy="13391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81980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33154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E88B631-0029-4615-B829-A727B6C76E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217" y="3575261"/>
            <a:ext cx="2811566" cy="13391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6718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3619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333751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6318B0C-1EC2-4AA8-9C7B-FC75BD6FD9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217" y="3992045"/>
            <a:ext cx="2811566" cy="13391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13913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1545" y="687396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1545" y="1621114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2A37300-1750-4CF3-B3AB-BB773EBF65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758" y="2241308"/>
            <a:ext cx="2811566" cy="13391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18711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744090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734958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46B181D-3CF8-4FA4-BAE1-1884A10192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129" y="4412302"/>
            <a:ext cx="2811566" cy="13391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42066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 marL="457200" indent="-457200">
              <a:buClr>
                <a:schemeClr val="accent1"/>
              </a:buClr>
              <a:buSzPct val="100000"/>
              <a:buFont typeface="+mj-lt"/>
              <a:buAutoNum type="arabicPeriod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E6CB0CC-D317-482F-846B-3814D19307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844" y="6034114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82819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Heading and bullets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8F897B4-FAF4-4141-B970-C51951F855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31640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1FA7C9D-D83C-4484-9533-0B150B1E6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6A860A2-5715-4DC5-A2F4-36393F043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47EB925-7612-46E3-B325-E0F2E64E21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26115-93DD-439D-AB73-B403A1B14893}" type="datetimeFigureOut">
              <a:rPr lang="en-NZ" smtClean="0"/>
              <a:pPr/>
              <a:t>26/09/2021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0B83F4A-34D0-4D19-B9A4-0D24C5D73C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CC97524-6E08-4C30-9778-5BEC932F63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F958E-C44B-42BD-9173-1DD03F7322B6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="" xmlns:p14="http://schemas.microsoft.com/office/powerpoint/2010/main" val="2338621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49" r:id="rId2"/>
    <p:sldLayoutId id="2147483667" r:id="rId3"/>
    <p:sldLayoutId id="2147483668" r:id="rId4"/>
    <p:sldLayoutId id="2147483665" r:id="rId5"/>
    <p:sldLayoutId id="2147483669" r:id="rId6"/>
    <p:sldLayoutId id="2147483666" r:id="rId7"/>
    <p:sldLayoutId id="2147483662" r:id="rId8"/>
    <p:sldLayoutId id="2147483674" r:id="rId9"/>
    <p:sldLayoutId id="2147483660" r:id="rId10"/>
    <p:sldLayoutId id="2147483661" r:id="rId11"/>
    <p:sldLayoutId id="2147483654" r:id="rId12"/>
    <p:sldLayoutId id="2147483663" r:id="rId13"/>
    <p:sldLayoutId id="2147483664" r:id="rId14"/>
    <p:sldLayoutId id="2147483673" r:id="rId15"/>
    <p:sldLayoutId id="2147483655" r:id="rId16"/>
    <p:sldLayoutId id="2147483657" r:id="rId17"/>
    <p:sldLayoutId id="2147483670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B7A6C27A-72D8-457B-A723-F18600481D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7917" y="923027"/>
            <a:ext cx="7103853" cy="1578729"/>
          </a:xfrm>
        </p:spPr>
        <p:txBody>
          <a:bodyPr>
            <a:normAutofit fontScale="90000"/>
          </a:bodyPr>
          <a:lstStyle/>
          <a:p>
            <a:r>
              <a:rPr lang="en-NZ" sz="2800" dirty="0" smtClean="0"/>
              <a:t>OPTIMALNO</a:t>
            </a:r>
            <a:r>
              <a:rPr lang="sr-Latn-ME" sz="2800" dirty="0" smtClean="0"/>
              <a:t> </a:t>
            </a:r>
            <a:r>
              <a:rPr lang="en-US" sz="2800" dirty="0" smtClean="0"/>
              <a:t>LOCIRANJE</a:t>
            </a:r>
            <a:r>
              <a:rPr lang="sr-Latn-ME" sz="2800" dirty="0" smtClean="0"/>
              <a:t> </a:t>
            </a:r>
            <a:r>
              <a:rPr lang="en-US" sz="2800" dirty="0" smtClean="0"/>
              <a:t>I</a:t>
            </a:r>
            <a:r>
              <a:rPr lang="sr-Latn-ME" sz="2800" dirty="0" smtClean="0"/>
              <a:t> </a:t>
            </a:r>
            <a:r>
              <a:rPr lang="en-US" sz="2800" dirty="0" smtClean="0"/>
              <a:t>DIMENZIONISANJE</a:t>
            </a:r>
            <a:r>
              <a:rPr lang="sr-Latn-ME" sz="2800" dirty="0" smtClean="0"/>
              <a:t> STATIČKOG KOMPENZATORA  REAKTIVNE SNAGE U RADIJALNOJ DISTRIBUTIVNOJ MREŽI</a:t>
            </a:r>
            <a:endParaRPr lang="en-NZ" sz="2800" dirty="0"/>
          </a:p>
        </p:txBody>
      </p:sp>
      <p:sp>
        <p:nvSpPr>
          <p:cNvPr id="5" name="Subtitle 2">
            <a:extLst>
              <a:ext uri="{FF2B5EF4-FFF2-40B4-BE49-F238E27FC236}">
                <a16:creationId xmlns="" xmlns:a16="http://schemas.microsoft.com/office/drawing/2014/main" id="{EC0EF756-2813-4C92-852F-C68BE5F81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4759" y="2689201"/>
            <a:ext cx="6858000" cy="735486"/>
          </a:xfrm>
        </p:spPr>
        <p:txBody>
          <a:bodyPr>
            <a:noAutofit/>
          </a:bodyPr>
          <a:lstStyle/>
          <a:p>
            <a:r>
              <a:rPr lang="sr-Latn-ME" sz="2000" dirty="0" smtClean="0"/>
              <a:t>Stevan Rakočević </a:t>
            </a:r>
          </a:p>
          <a:p>
            <a:r>
              <a:rPr lang="sr-Latn-ME" sz="2000" dirty="0" smtClean="0"/>
              <a:t> Martin Ćalasan</a:t>
            </a:r>
            <a:endParaRPr lang="en-NZ" sz="2000" dirty="0"/>
          </a:p>
        </p:txBody>
      </p:sp>
      <p:sp>
        <p:nvSpPr>
          <p:cNvPr id="6" name="Subtitle 2">
            <a:extLst>
              <a:ext uri="{FF2B5EF4-FFF2-40B4-BE49-F238E27FC236}">
                <a16:creationId xmlns="" xmlns:a16="http://schemas.microsoft.com/office/drawing/2014/main" id="{EC0EF756-2813-4C92-852F-C68BE5F816AC}"/>
              </a:ext>
            </a:extLst>
          </p:cNvPr>
          <p:cNvSpPr txBox="1">
            <a:spLocks/>
          </p:cNvSpPr>
          <p:nvPr/>
        </p:nvSpPr>
        <p:spPr>
          <a:xfrm>
            <a:off x="1141978" y="5738375"/>
            <a:ext cx="6877944" cy="4593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sr-Latn-M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eptembar 2021. godine</a:t>
            </a:r>
            <a:endParaRPr kumimoji="0" lang="en-NZ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027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721202"/>
          </a:xfrm>
        </p:spPr>
        <p:txBody>
          <a:bodyPr>
            <a:normAutofit lnSpcReduction="10000"/>
          </a:bodyPr>
          <a:lstStyle/>
          <a:p>
            <a:pPr algn="just"/>
            <a:r>
              <a:rPr lang="sr-Latn-ME" dirty="0" smtClean="0"/>
              <a:t>Promjena ugla uključivanja tiristora dovodi do prom</a:t>
            </a:r>
            <a:r>
              <a:rPr lang="en-US" dirty="0" err="1" smtClean="0"/>
              <a:t>jene</a:t>
            </a:r>
            <a:r>
              <a:rPr lang="sr-Latn-ME" dirty="0" smtClean="0"/>
              <a:t> sus</a:t>
            </a:r>
            <a:r>
              <a:rPr lang="en-US" dirty="0" smtClean="0"/>
              <a:t>c</a:t>
            </a:r>
            <a:r>
              <a:rPr lang="sr-Latn-ME" dirty="0" smtClean="0"/>
              <a:t>e</a:t>
            </a:r>
            <a:r>
              <a:rPr lang="en-US" dirty="0" smtClean="0"/>
              <a:t>p</a:t>
            </a:r>
            <a:r>
              <a:rPr lang="sr-Latn-ME" dirty="0" smtClean="0"/>
              <a:t>tanse grane sa kalemom:</a:t>
            </a:r>
          </a:p>
          <a:p>
            <a:pPr algn="just"/>
            <a:endParaRPr lang="sr-Latn-ME" dirty="0" smtClean="0"/>
          </a:p>
          <a:p>
            <a:pPr algn="just"/>
            <a:endParaRPr lang="sr-Latn-ME" dirty="0" smtClean="0"/>
          </a:p>
          <a:p>
            <a:pPr algn="just"/>
            <a:endParaRPr lang="sr-Latn-ME" dirty="0" smtClean="0"/>
          </a:p>
          <a:p>
            <a:pPr algn="just"/>
            <a:r>
              <a:rPr lang="sr-Latn-ME" dirty="0" smtClean="0"/>
              <a:t>Korespodentno se mijenja ekvivalentna sus</a:t>
            </a:r>
            <a:r>
              <a:rPr lang="en-US" dirty="0" err="1" smtClean="0"/>
              <a:t>cep</a:t>
            </a:r>
            <a:r>
              <a:rPr lang="sr-Latn-ME" dirty="0" smtClean="0"/>
              <a:t>tansa SVC, što dovodi do promjene reaktivne snage SVC:</a:t>
            </a:r>
          </a:p>
          <a:p>
            <a:pPr>
              <a:buNone/>
            </a:pPr>
            <a:endParaRPr lang="sr-Latn-ME" dirty="0" smtClean="0"/>
          </a:p>
          <a:p>
            <a:pPr>
              <a:buNone/>
            </a:pPr>
            <a:endParaRPr lang="sr-Latn-ME" dirty="0" smtClean="0"/>
          </a:p>
          <a:p>
            <a:pPr>
              <a:buNone/>
            </a:pPr>
            <a:endParaRPr lang="sr-Latn-ME" dirty="0" smtClean="0"/>
          </a:p>
          <a:p>
            <a:pPr>
              <a:buNone/>
            </a:pPr>
            <a:endParaRPr lang="sr-Latn-ME" dirty="0" smtClean="0"/>
          </a:p>
          <a:p>
            <a:pPr>
              <a:spcBef>
                <a:spcPts val="1800"/>
              </a:spcBef>
            </a:pPr>
            <a:r>
              <a:rPr lang="sr-Latn-ME" dirty="0" smtClean="0"/>
              <a:t>Kontrolom ugla uključivanja tiristora ost</a:t>
            </a:r>
            <a:r>
              <a:rPr lang="en-US" dirty="0" err="1" smtClean="0"/>
              <a:t>varu</a:t>
            </a:r>
            <a:r>
              <a:rPr lang="sr-Latn-ME" dirty="0" smtClean="0"/>
              <a:t>je se kont</a:t>
            </a:r>
            <a:r>
              <a:rPr lang="en-US" dirty="0" err="1" smtClean="0"/>
              <a:t>i</a:t>
            </a:r>
            <a:r>
              <a:rPr lang="sr-Latn-ME" dirty="0" smtClean="0"/>
              <a:t>nualna regulacija reaktivne snage.</a:t>
            </a:r>
            <a:endParaRPr lang="en-US" dirty="0"/>
          </a:p>
        </p:txBody>
      </p:sp>
      <p:pic>
        <p:nvPicPr>
          <p:cNvPr id="4" name="Picture 3" descr="jed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195" y="2131987"/>
            <a:ext cx="7534656" cy="922611"/>
          </a:xfrm>
          <a:prstGeom prst="rect">
            <a:avLst/>
          </a:prstGeom>
        </p:spPr>
      </p:pic>
      <p:pic>
        <p:nvPicPr>
          <p:cNvPr id="5" name="Picture 4" descr="jed15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62" y="3907304"/>
            <a:ext cx="7534656" cy="11736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3. GAMS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sr-Latn-ME" dirty="0" smtClean="0"/>
              <a:t>GAMS (General Algebraic Modeling Systems) predstavlja softver koji se koristi za rješavanje optimizacionih problema u naučnim i industrijskim aplikacijama.</a:t>
            </a:r>
            <a:endParaRPr lang="en-US" dirty="0" smtClean="0"/>
          </a:p>
          <a:p>
            <a:pPr algn="just"/>
            <a:r>
              <a:rPr lang="sr-Latn-ME" dirty="0" smtClean="0"/>
              <a:t>Sastavni elementi GAMS-ovog okruženja: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sr-Latn-ME" dirty="0" smtClean="0"/>
              <a:t>Setovi – osnovi gradivni blokovi,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sr-Latn-ME" dirty="0" smtClean="0"/>
              <a:t>Podaci – numerički podaci: skalari, parametri i tabele,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sr-Latn-ME" dirty="0" smtClean="0"/>
              <a:t>Promjenjive – entiteti čije vrijednosti GAMS treba da pronađe</a:t>
            </a:r>
            <a:r>
              <a:rPr lang="en-US" dirty="0" smtClean="0"/>
              <a:t> </a:t>
            </a:r>
            <a:r>
              <a:rPr lang="en-US" dirty="0" err="1" smtClean="0"/>
              <a:t>kako</a:t>
            </a:r>
            <a:r>
              <a:rPr lang="en-US" dirty="0" smtClean="0"/>
              <a:t> bi se </a:t>
            </a:r>
            <a:r>
              <a:rPr lang="sr-Latn-ME" dirty="0" smtClean="0"/>
              <a:t>riješio problem,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sr-Latn-ME" dirty="0" smtClean="0"/>
              <a:t>Jednačine – služe za matematičko modelovanje problema,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sr-Latn-ME" dirty="0" smtClean="0"/>
              <a:t>I</a:t>
            </a:r>
            <a:r>
              <a:rPr lang="en-US" dirty="0" smtClean="0"/>
              <a:t>s</a:t>
            </a:r>
            <a:r>
              <a:rPr lang="sr-Latn-ME" dirty="0" smtClean="0"/>
              <a:t>kaz modela – služi za grupisanje jednačina u jedinstven model,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sr-Latn-ME" dirty="0" smtClean="0"/>
              <a:t>Iskaz za rješavanje – zahtjeva od GAMS-a da riješi prethodno definisan model,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sr-Latn-ME" dirty="0" smtClean="0"/>
              <a:t>Izlaz – dokumet koji sadrži podatke o vrijednostima promjenjivih i funkcije performanse, performanse solvera itd.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94925"/>
            <a:ext cx="7886700" cy="445378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None/>
            </a:pPr>
            <a:r>
              <a:rPr lang="sr-Latn-ME" dirty="0" smtClean="0">
                <a:solidFill>
                  <a:schemeClr val="accent1"/>
                </a:solidFill>
              </a:rPr>
              <a:t>3.1. CONOPT solver</a:t>
            </a:r>
          </a:p>
          <a:p>
            <a:pPr algn="just"/>
            <a:r>
              <a:rPr lang="sr-Latn-ME" dirty="0" smtClean="0"/>
              <a:t>CONOPT je solver ugrađen u GAMS-u koji služi za rješavanje nelinearnih optimizacionih problema.</a:t>
            </a:r>
          </a:p>
          <a:p>
            <a:pPr algn="just"/>
            <a:r>
              <a:rPr lang="sr-Latn-ME" dirty="0" smtClean="0"/>
              <a:t>Karakteristike CONOPT solvera koje ga čine superiornim u odnosu na ostale solvere: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n-US" dirty="0" smtClean="0"/>
              <a:t>P</a:t>
            </a:r>
            <a:r>
              <a:rPr lang="sr-Latn-ME" dirty="0" smtClean="0"/>
              <a:t>ogodan za rješavanje problema sa visokim stepenom nelinearnosti ograničenja,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sr-Latn-ME" dirty="0" smtClean="0"/>
              <a:t>Sadrži ugrađena tri metoda za rješavanje problema: gradient projection, sequantial programing i sequantial linear programing,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sr-Latn-ME" dirty="0" smtClean="0"/>
              <a:t>Brzo pronalaženje inicijalnog, izvodljivog r</a:t>
            </a:r>
            <a:r>
              <a:rPr lang="en-US" dirty="0" smtClean="0"/>
              <a:t>je</a:t>
            </a:r>
            <a:r>
              <a:rPr lang="sr-Latn-ME" dirty="0" smtClean="0"/>
              <a:t>šenja,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sr-Latn-ME" dirty="0" smtClean="0"/>
              <a:t>Rješava probleme sa nediferencijabilnim funkcijama,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sr-Latn-ME" dirty="0" smtClean="0"/>
              <a:t>Rješava probleme u kojima figurišu izvodi drugog reda.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4. SIMULACIJA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94925"/>
            <a:ext cx="7886700" cy="4979995"/>
          </a:xfrm>
        </p:spPr>
        <p:txBody>
          <a:bodyPr/>
          <a:lstStyle/>
          <a:p>
            <a:pPr>
              <a:buNone/>
            </a:pPr>
            <a:r>
              <a:rPr lang="sr-Latn-ME" dirty="0" smtClean="0">
                <a:solidFill>
                  <a:schemeClr val="accent1"/>
                </a:solidFill>
              </a:rPr>
              <a:t>IEEE 33-čvoran testna mreža</a:t>
            </a:r>
          </a:p>
          <a:p>
            <a:pPr algn="just"/>
            <a:r>
              <a:rPr lang="sr-Latn-ME" dirty="0" smtClean="0"/>
              <a:t>Radijalna distributivna mreža sa 33 čvora i 32 grane.</a:t>
            </a:r>
          </a:p>
          <a:p>
            <a:pPr algn="just"/>
            <a:r>
              <a:rPr lang="sr-Latn-ME" dirty="0" smtClean="0"/>
              <a:t>Nazivni napon 12.66 kV, bazna snaga 10 MVA i bazna impendansa 16.028 </a:t>
            </a:r>
            <a:r>
              <a:rPr lang="el-GR" dirty="0" smtClean="0"/>
              <a:t>Ω</a:t>
            </a:r>
            <a:r>
              <a:rPr lang="sr-Latn-ME" dirty="0" smtClean="0"/>
              <a:t>.</a:t>
            </a:r>
          </a:p>
          <a:p>
            <a:r>
              <a:rPr lang="sr-Latn-ME" dirty="0" smtClean="0"/>
              <a:t>Ukupna aktivna snaga potrošnje 3.715 MW, dok je ukupna reaktivna snaga potrošača 2.3 MVAr.</a:t>
            </a:r>
          </a:p>
          <a:p>
            <a:pPr>
              <a:buNone/>
            </a:pPr>
            <a:endParaRPr lang="sr-Latn-ME" dirty="0" smtClean="0"/>
          </a:p>
        </p:txBody>
      </p:sp>
      <p:pic>
        <p:nvPicPr>
          <p:cNvPr id="4" name="Picture 3" descr="IEEE_diagram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591811" y="3564618"/>
            <a:ext cx="6387621" cy="2568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r-Latn-ME" dirty="0" smtClean="0"/>
              <a:t>Inicijalni gubici u IEEE 33-čvornoj mreži su 192.08 kW, dok je inicijalna devijacija napona 0.02041.</a:t>
            </a:r>
          </a:p>
          <a:p>
            <a:pPr algn="just"/>
            <a:r>
              <a:rPr lang="sr-Latn-ME" dirty="0" smtClean="0"/>
              <a:t>Ograničenja: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sr-Latn-ME" dirty="0" smtClean="0"/>
              <a:t>Maksimalna i minimimalna vrijednost napona u čvorovima od 0.95 p.u do 1.05 p.u,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sr-Latn-ME" dirty="0" smtClean="0"/>
              <a:t>Maksimalna i minimal</a:t>
            </a:r>
            <a:r>
              <a:rPr lang="en-US" dirty="0" err="1" smtClean="0"/>
              <a:t>na</a:t>
            </a:r>
            <a:r>
              <a:rPr lang="sr-Latn-ME" dirty="0" smtClean="0"/>
              <a:t> vrijednost faznog stava napona u čvorovima od –</a:t>
            </a:r>
            <a:r>
              <a:rPr lang="el-GR" dirty="0" smtClean="0"/>
              <a:t>π</a:t>
            </a:r>
            <a:r>
              <a:rPr lang="sr-Latn-ME" dirty="0" smtClean="0"/>
              <a:t>/2 rad do </a:t>
            </a:r>
            <a:r>
              <a:rPr lang="el-GR" dirty="0" smtClean="0"/>
              <a:t>π</a:t>
            </a:r>
            <a:r>
              <a:rPr lang="sr-Latn-ME" dirty="0" smtClean="0"/>
              <a:t>/2 rad,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sr-Latn-ME" dirty="0" smtClean="0"/>
              <a:t>Čvor 1 u IEEE 33-čvornoj mreži uzet je kao balansni čvor,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sr-Latn-ME" dirty="0" smtClean="0"/>
              <a:t>SVC ne može biti priključen u balansnom čvoru,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sr-Latn-ME" dirty="0" smtClean="0"/>
              <a:t>Maksimalna reaktivna snaga SVC u kapacitivnom režimu je 1200 kVAr, dok je u induktivnom režimu 350 kVAr.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sr-Latn-ME" dirty="0" smtClean="0">
                <a:solidFill>
                  <a:schemeClr val="accent1"/>
                </a:solidFill>
              </a:rPr>
              <a:t>4.1. Slučaj 1 – lociranja i dimenzionisanje SVC sa ciljem smanjivanja gubitaka </a:t>
            </a:r>
          </a:p>
          <a:p>
            <a:pPr algn="just">
              <a:buNone/>
            </a:pPr>
            <a:endParaRPr lang="en-US" dirty="0">
              <a:solidFill>
                <a:schemeClr val="accent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30703" y="2346385"/>
          <a:ext cx="6748731" cy="33125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0299"/>
                <a:gridCol w="1824066"/>
                <a:gridCol w="1687183"/>
                <a:gridCol w="1687183"/>
              </a:tblGrid>
              <a:tr h="452801"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>
                          <a:solidFill>
                            <a:schemeClr val="bg1"/>
                          </a:solidFill>
                        </a:rPr>
                        <a:t>Sabirnica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>
                          <a:solidFill>
                            <a:schemeClr val="bg1"/>
                          </a:solidFill>
                        </a:rPr>
                        <a:t>Qsvc (kVAr)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>
                          <a:solidFill>
                            <a:schemeClr val="bg1"/>
                          </a:solidFill>
                        </a:rPr>
                        <a:t>Ploss (kW)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>
                          <a:solidFill>
                            <a:schemeClr val="bg1"/>
                          </a:solidFill>
                        </a:rPr>
                        <a:t>Vdiv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08535"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/>
                        <a:t>1108.3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/>
                        <a:t>158.53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/>
                        <a:t>0.0357</a:t>
                      </a:r>
                      <a:endParaRPr lang="en-US" dirty="0"/>
                    </a:p>
                  </a:txBody>
                  <a:tcPr/>
                </a:tc>
              </a:tr>
              <a:tr h="408535"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/>
                        <a:t>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/>
                        <a:t>736.7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/>
                        <a:t>156.57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/>
                        <a:t>0.0349</a:t>
                      </a:r>
                      <a:endParaRPr lang="en-US" dirty="0"/>
                    </a:p>
                  </a:txBody>
                  <a:tcPr/>
                </a:tc>
              </a:tr>
              <a:tr h="408535"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/>
                        <a:t>819.4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/>
                        <a:t>154.13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/>
                        <a:t>0.0366</a:t>
                      </a:r>
                      <a:endParaRPr lang="en-US" dirty="0"/>
                    </a:p>
                  </a:txBody>
                  <a:tcPr/>
                </a:tc>
              </a:tr>
              <a:tr h="408535"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/>
                        <a:t>1120.9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/>
                        <a:t>153.05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/>
                        <a:t>0.0388</a:t>
                      </a:r>
                      <a:endParaRPr lang="en-US" dirty="0"/>
                    </a:p>
                  </a:txBody>
                  <a:tcPr/>
                </a:tc>
              </a:tr>
              <a:tr h="408535"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/>
                        <a:t>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/>
                        <a:t>887.1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/>
                        <a:t>152.33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/>
                        <a:t>0.0378</a:t>
                      </a:r>
                      <a:endParaRPr lang="en-US" dirty="0"/>
                    </a:p>
                  </a:txBody>
                  <a:tcPr/>
                </a:tc>
              </a:tr>
              <a:tr h="408535"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/>
                        <a:t>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/>
                        <a:t>1130.4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/>
                        <a:t>148.91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/>
                        <a:t>0.0411</a:t>
                      </a:r>
                      <a:endParaRPr lang="en-US" dirty="0"/>
                    </a:p>
                  </a:txBody>
                  <a:tcPr/>
                </a:tc>
              </a:tr>
              <a:tr h="408535"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/>
                        <a:t>1134.6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b="1" dirty="0" smtClean="0"/>
                        <a:t>146.82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/>
                        <a:t>0.0418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Naponske</a:t>
            </a:r>
            <a:r>
              <a:rPr lang="en-US" dirty="0" smtClean="0"/>
              <a:t> </a:t>
            </a:r>
            <a:r>
              <a:rPr lang="en-US" dirty="0" err="1" smtClean="0"/>
              <a:t>prilike</a:t>
            </a:r>
            <a:r>
              <a:rPr lang="en-US" dirty="0" smtClean="0"/>
              <a:t> </a:t>
            </a:r>
            <a:r>
              <a:rPr lang="sr-Latn-ME" dirty="0" smtClean="0"/>
              <a:t>prije i nakon</a:t>
            </a:r>
            <a:r>
              <a:rPr lang="en-US" dirty="0" smtClean="0"/>
              <a:t> </a:t>
            </a:r>
            <a:r>
              <a:rPr lang="sr-Latn-ME" dirty="0" smtClean="0"/>
              <a:t> priključivanja SVC na sabirnicu 30: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6911" y="1994797"/>
            <a:ext cx="7379208" cy="409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ME" dirty="0" smtClean="0"/>
              <a:t>Tokovi aktivnih i reaktivnih snaga prije i nakon priključivanja SVC na sabirnicu 30: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9056" y="1958615"/>
            <a:ext cx="7132320" cy="4279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sr-Latn-ME" dirty="0" smtClean="0">
                <a:solidFill>
                  <a:schemeClr val="accent1"/>
                </a:solidFill>
              </a:rPr>
              <a:t>4.2. Slučaj 2 – lociranja i dimenzionisanje SVC sa ciljem smanjivanja devijacije napona </a:t>
            </a:r>
          </a:p>
          <a:p>
            <a:pPr algn="just">
              <a:buNone/>
            </a:pPr>
            <a:endParaRPr lang="en-US" dirty="0">
              <a:solidFill>
                <a:schemeClr val="accent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30703" y="2346385"/>
          <a:ext cx="6748731" cy="33125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0299"/>
                <a:gridCol w="1824066"/>
                <a:gridCol w="1687183"/>
                <a:gridCol w="1687183"/>
              </a:tblGrid>
              <a:tr h="452801"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>
                          <a:solidFill>
                            <a:schemeClr val="bg1"/>
                          </a:solidFill>
                        </a:rPr>
                        <a:t>Sabirnica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>
                          <a:solidFill>
                            <a:schemeClr val="bg1"/>
                          </a:solidFill>
                        </a:rPr>
                        <a:t>Qsvc (kVAr)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>
                          <a:solidFill>
                            <a:schemeClr val="bg1"/>
                          </a:solidFill>
                        </a:rPr>
                        <a:t>Vdiv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>
                          <a:solidFill>
                            <a:schemeClr val="bg1"/>
                          </a:solidFill>
                        </a:rPr>
                        <a:t>Ploss (kW)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08535"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/>
                        <a:t>-350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/>
                        <a:t>0.01235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219.541</a:t>
                      </a:r>
                      <a:endParaRPr lang="en-US" dirty="0"/>
                    </a:p>
                  </a:txBody>
                  <a:tcPr/>
                </a:tc>
              </a:tr>
              <a:tr h="408535"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/>
                        <a:t>-350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/>
                        <a:t>0.01162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/>
                        <a:t>222.196</a:t>
                      </a:r>
                      <a:endParaRPr lang="en-US" dirty="0"/>
                    </a:p>
                  </a:txBody>
                  <a:tcPr/>
                </a:tc>
              </a:tr>
              <a:tr h="408535"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/>
                        <a:t>-350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/>
                        <a:t>0.01127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/>
                        <a:t>223.041</a:t>
                      </a:r>
                      <a:endParaRPr lang="en-US" dirty="0"/>
                    </a:p>
                  </a:txBody>
                  <a:tcPr/>
                </a:tc>
              </a:tr>
              <a:tr h="408535"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/>
                        <a:t>-350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/>
                        <a:t>0.01107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/>
                        <a:t>223.783</a:t>
                      </a:r>
                      <a:endParaRPr lang="en-US" dirty="0"/>
                    </a:p>
                  </a:txBody>
                  <a:tcPr/>
                </a:tc>
              </a:tr>
              <a:tr h="408535"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/>
                        <a:t>-350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/>
                        <a:t>0.01094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/>
                        <a:t>224.7</a:t>
                      </a:r>
                      <a:endParaRPr lang="en-US" dirty="0"/>
                    </a:p>
                  </a:txBody>
                  <a:tcPr/>
                </a:tc>
              </a:tr>
              <a:tr h="408535"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/>
                        <a:t>-350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/>
                        <a:t>0.01069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/>
                        <a:t>226.056</a:t>
                      </a:r>
                      <a:endParaRPr lang="en-US" dirty="0"/>
                    </a:p>
                  </a:txBody>
                  <a:tcPr/>
                </a:tc>
              </a:tr>
              <a:tr h="408535"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/>
                        <a:t>-350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b="1" dirty="0" smtClean="0"/>
                        <a:t>0.01068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dirty="0" smtClean="0"/>
                        <a:t>226.804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Naponske</a:t>
            </a:r>
            <a:r>
              <a:rPr lang="en-US" dirty="0" smtClean="0"/>
              <a:t> </a:t>
            </a:r>
            <a:r>
              <a:rPr lang="en-US" dirty="0" err="1" smtClean="0"/>
              <a:t>prilike</a:t>
            </a:r>
            <a:r>
              <a:rPr lang="en-US" dirty="0" smtClean="0"/>
              <a:t> </a:t>
            </a:r>
            <a:r>
              <a:rPr lang="sr-Latn-ME" dirty="0" smtClean="0"/>
              <a:t>prije i nakon  priključivanja SVC na sabirnicu 18: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9659" y="2003425"/>
            <a:ext cx="7379208" cy="409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1.UVOD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r-Latn-ME" dirty="0" smtClean="0"/>
              <a:t>Povećana potražnja za električnom energijom i penetracija distribuiranih izvora električne energije </a:t>
            </a:r>
            <a:r>
              <a:rPr lang="en-US" dirty="0" err="1" smtClean="0"/>
              <a:t>doprinjeli</a:t>
            </a:r>
            <a:r>
              <a:rPr lang="sr-Latn-ME" dirty="0" smtClean="0"/>
              <a:t> su otežanom prenosu električne energije u distributivnim mrežama.</a:t>
            </a:r>
          </a:p>
          <a:p>
            <a:pPr algn="just"/>
            <a:r>
              <a:rPr lang="sr-Latn-ME" dirty="0" smtClean="0"/>
              <a:t>Radi povećanja efikasnosti rada distributivnih mreža primjenjuju se različite optimizacione tehnike, među kojima se izdvaja implementacija uređaja za kompenzaciju reaktivne snage.</a:t>
            </a:r>
          </a:p>
          <a:p>
            <a:pPr algn="just"/>
            <a:r>
              <a:rPr lang="sr-Latn-ME" dirty="0" smtClean="0"/>
              <a:t>Razvoj energetskih poluprovodničkih komponenti doveo je do sve </a:t>
            </a:r>
            <a:r>
              <a:rPr lang="sr-Latn-ME" dirty="0" smtClean="0"/>
              <a:t>šire </a:t>
            </a:r>
            <a:r>
              <a:rPr lang="sr-Latn-ME" dirty="0" smtClean="0"/>
              <a:t>implementacije uređaja za fleksibilan prenos električne energije (FACTS), koji sve češće zamjenuju konvencionalne kompenzatore kao što su baterije kondezatora, sinhoroni kompenzator i regulacioni transformatori.</a:t>
            </a:r>
          </a:p>
          <a:p>
            <a:pPr algn="just"/>
            <a:r>
              <a:rPr lang="sr-Latn-ME" dirty="0" smtClean="0"/>
              <a:t>Najčešće korišćeni FACTS uređaji: statički kompenzator reaktivne snage (SVC), tiristorski kontrolisan redni kompenzator (TCSC) i statički </a:t>
            </a:r>
            <a:r>
              <a:rPr lang="sr-Latn-ME" dirty="0" smtClean="0"/>
              <a:t>sinhroni </a:t>
            </a:r>
            <a:r>
              <a:rPr lang="sr-Latn-ME" dirty="0" smtClean="0"/>
              <a:t>kompenzator (STATCOM).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ME" dirty="0" smtClean="0"/>
              <a:t>Tokovi aktivnih i reaktivnih snaga prije i nakon priključivanja SVC na sabirnicu 18: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4550" y="2010374"/>
            <a:ext cx="7132320" cy="4279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5. ZAKLJUČAK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Na </a:t>
            </a:r>
            <a:r>
              <a:rPr lang="sr-Latn-ME" dirty="0" smtClean="0"/>
              <a:t>osnovu rezultata prezentovanih u ovom radu, zaključuje se sljedeće: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sr-Latn-ME" dirty="0" smtClean="0"/>
              <a:t>Za postizanje minimalnih gubitaka, </a:t>
            </a:r>
            <a:r>
              <a:rPr lang="en-US" dirty="0" err="1" smtClean="0"/>
              <a:t>optimalno</a:t>
            </a:r>
            <a:r>
              <a:rPr lang="sr-Latn-ME" dirty="0" smtClean="0"/>
              <a:t> je da SVC bude priključen na sabirnicu 30 u kapacitivnom režimu rada,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sr-Latn-ME" dirty="0" smtClean="0"/>
              <a:t>Za postizanje minimalne devijacije napona, </a:t>
            </a:r>
            <a:r>
              <a:rPr lang="en-US" dirty="0" err="1" smtClean="0"/>
              <a:t>optimalno</a:t>
            </a:r>
            <a:r>
              <a:rPr lang="sr-Latn-ME" dirty="0" smtClean="0"/>
              <a:t> je da SVC bude priključen na sabirnicu 18 u induktvnom režimu rada,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sr-Latn-ME" dirty="0" smtClean="0"/>
              <a:t>Priključivanje SVC u kapac</a:t>
            </a:r>
            <a:r>
              <a:rPr lang="en-US" dirty="0" err="1" smtClean="0"/>
              <a:t>i</a:t>
            </a:r>
            <a:r>
              <a:rPr lang="sr-Latn-ME" dirty="0" smtClean="0"/>
              <a:t>tivnom režimu dovodi do povećanja devijacije napona, dok se SVC u induktivnom režimu ponaša kao potrošač te dodvodi do povećanja gubitaka,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sr-Latn-ME" dirty="0" smtClean="0"/>
              <a:t>SVC u kapacitivnom režimu dovodi do rasterećivanja vodova sa aspekta prenosa reaktivne snage, dok SVC u induktivnom režimu dodatno opterećuje vodove sa aspekta </a:t>
            </a:r>
            <a:r>
              <a:rPr lang="en-US" dirty="0" err="1" smtClean="0"/>
              <a:t>prenosa</a:t>
            </a:r>
            <a:r>
              <a:rPr lang="en-US" dirty="0" smtClean="0"/>
              <a:t> </a:t>
            </a:r>
            <a:r>
              <a:rPr lang="sr-Latn-ME" dirty="0" smtClean="0"/>
              <a:t>reaktivne snage.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43000" y="2391407"/>
            <a:ext cx="6858000" cy="852221"/>
          </a:xfrm>
        </p:spPr>
        <p:txBody>
          <a:bodyPr>
            <a:normAutofit/>
          </a:bodyPr>
          <a:lstStyle/>
          <a:p>
            <a:r>
              <a:rPr lang="sr-Latn-ME" sz="5400" b="1" dirty="0" smtClean="0"/>
              <a:t>HVALA NA PAŽNJI </a:t>
            </a:r>
            <a:endParaRPr 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47313"/>
            <a:ext cx="7886700" cy="5184476"/>
          </a:xfrm>
        </p:spPr>
        <p:txBody>
          <a:bodyPr>
            <a:normAutofit lnSpcReduction="10000"/>
          </a:bodyPr>
          <a:lstStyle/>
          <a:p>
            <a:pPr algn="just"/>
            <a:r>
              <a:rPr lang="sr-Latn-ME" dirty="0" smtClean="0"/>
              <a:t>Kako bi FACTS uređaji doprinjeli poboljšanju performansi energetskih mreža, neophodno je pronaći njihovu optimalnu priključnu lokaciju i optimalno ih dimenzionisati sa aspekta reaktivne snage.</a:t>
            </a:r>
          </a:p>
          <a:p>
            <a:pPr algn="just"/>
            <a:r>
              <a:rPr lang="sr-Latn-ME" dirty="0" smtClean="0"/>
              <a:t>Prelgled literature iz oblasti optimalnog lociranja i dimenzionisanja FACTS uređaja, dovodi do sljedećih zaključaka: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sr-Latn-ME" dirty="0" smtClean="0"/>
              <a:t>Autori najčešće predlažu lociranje jednog tipa FACTS uređaja, dok neki predlažu i koordinaciju različitih FACTS uređaja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sr-Latn-ME" dirty="0" smtClean="0"/>
              <a:t>Najčešće se razmatraju IEEE testne mreže, kao i mreže sa visokim stepenom penetracije obnovljivih izvora električne energije,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sr-Latn-ME" dirty="0" smtClean="0"/>
              <a:t>Cilj lociranja i dimenzionisanja FACTS uređaja su smanjivanje ukupnih gubitaka, poboljšanje naponskih prilika (minimizacija devij</a:t>
            </a:r>
            <a:r>
              <a:rPr lang="en-US" dirty="0" smtClean="0"/>
              <a:t>a</a:t>
            </a:r>
            <a:r>
              <a:rPr lang="sr-Latn-ME" dirty="0" smtClean="0"/>
              <a:t>cije napona) i rasterećivanje prenosnih vodova sa aspekta prenos</a:t>
            </a:r>
            <a:r>
              <a:rPr lang="en-US" dirty="0" smtClean="0"/>
              <a:t>a</a:t>
            </a:r>
            <a:r>
              <a:rPr lang="sr-Latn-ME" dirty="0" smtClean="0"/>
              <a:t> reaktivne snage,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sr-Latn-ME" dirty="0" smtClean="0"/>
              <a:t>Za rješavanje problema autori predlažu upotrebu metaheurističkih i hibridnih algoritama, kao i primjenu konvencionalnih metoda kao što je Njut</a:t>
            </a:r>
            <a:r>
              <a:rPr lang="en-US" dirty="0" smtClean="0"/>
              <a:t>n</a:t>
            </a:r>
            <a:r>
              <a:rPr lang="sr-Latn-ME" dirty="0" smtClean="0"/>
              <a:t>-Rapson.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r-Latn-ME" dirty="0" smtClean="0"/>
              <a:t>Na osnovu pregleda literature zaključuje se </a:t>
            </a:r>
            <a:r>
              <a:rPr lang="sr-Latn-ME" dirty="0" smtClean="0"/>
              <a:t>da autori rijetko razmatraju implementaciju FACTS uređaja u distribitivnim mrežama, a još rjeđe u radijalnim distributivnim mrežama.</a:t>
            </a:r>
          </a:p>
          <a:p>
            <a:pPr algn="just"/>
            <a:r>
              <a:rPr lang="sr-Latn-ME" dirty="0" smtClean="0"/>
              <a:t>Ovaj rad se bavi optimalnim lociranjem i dimenzionisanjem SVC u radijalnoj distributivnoj mreži.</a:t>
            </a:r>
          </a:p>
          <a:p>
            <a:pPr algn="just"/>
            <a:r>
              <a:rPr lang="sr-Latn-ME" dirty="0" smtClean="0"/>
              <a:t>Problem je modelovan u softveru GAMS i riješen korišćenjem GAMS-ovog ugrađenog CONOPT solvera.</a:t>
            </a:r>
          </a:p>
          <a:p>
            <a:pPr algn="just"/>
            <a:r>
              <a:rPr lang="sr-Latn-ME" dirty="0" smtClean="0"/>
              <a:t>Performanse predložene metode testirane su na IEEE 33-čvornoj, radijalnoj distributivnoj mreži, pri čemu su razmatrana dva slučaja: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sr-Latn-ME" dirty="0" smtClean="0"/>
              <a:t>Slučaj 1 – optimalno lociranje i dimenzionisanje SVC sa ciljem smanjivanja ukupnih gubitaka snage,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sr-Latn-ME" dirty="0" smtClean="0"/>
              <a:t>Slučaj 2 - optimalno lociranje i dimenzionisanje SVC sa ciljem smanjivanja devijacije napona.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2. FORMULACIJA PROBLEMA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496916"/>
          </a:xfrm>
        </p:spPr>
        <p:txBody>
          <a:bodyPr/>
          <a:lstStyle/>
          <a:p>
            <a:pPr algn="just"/>
            <a:r>
              <a:rPr lang="sr-Latn-ME" dirty="0" smtClean="0"/>
              <a:t>Formulacija problema podrazum</a:t>
            </a:r>
            <a:r>
              <a:rPr lang="en-US" dirty="0" err="1" smtClean="0"/>
              <a:t>i</a:t>
            </a:r>
            <a:r>
              <a:rPr lang="sr-Latn-ME" dirty="0" smtClean="0"/>
              <a:t>jeva postavljanje problema optimalnih tokova snaga i definisanje najčešće korišćenog modela SVC.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sr-Latn-ME" dirty="0" smtClean="0">
                <a:solidFill>
                  <a:schemeClr val="accent1"/>
                </a:solidFill>
              </a:rPr>
              <a:t>2.1. Optimalni tokovi snaga</a:t>
            </a:r>
          </a:p>
          <a:p>
            <a:pPr algn="just"/>
            <a:r>
              <a:rPr lang="sr-Latn-ME" dirty="0" smtClean="0"/>
              <a:t>Podrazum</a:t>
            </a:r>
            <a:r>
              <a:rPr lang="en-US" dirty="0" err="1" smtClean="0"/>
              <a:t>i</a:t>
            </a:r>
            <a:r>
              <a:rPr lang="sr-Latn-ME" dirty="0" smtClean="0"/>
              <a:t>jeva nelinearni optimizacioni problem, gdje je cilj pronaći vrijednosti definisanih varijabli kako bi se minimizovala funkcija cilja, uz poštovanje definisanih ograničenja.</a:t>
            </a:r>
          </a:p>
          <a:p>
            <a:pPr algn="just"/>
            <a:r>
              <a:rPr lang="sr-Latn-ME" dirty="0" smtClean="0"/>
              <a:t>Opšti matematički zapis:</a:t>
            </a:r>
          </a:p>
          <a:p>
            <a:pPr algn="just">
              <a:buNone/>
            </a:pPr>
            <a:endParaRPr lang="sr-Latn-ME" dirty="0" smtClean="0"/>
          </a:p>
        </p:txBody>
      </p:sp>
      <p:pic>
        <p:nvPicPr>
          <p:cNvPr id="5" name="Picture 4" descr="jed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773" y="4252540"/>
            <a:ext cx="7534135" cy="1656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94925"/>
            <a:ext cx="7886700" cy="4471037"/>
          </a:xfrm>
        </p:spPr>
        <p:txBody>
          <a:bodyPr/>
          <a:lstStyle/>
          <a:p>
            <a:pPr algn="just">
              <a:spcBef>
                <a:spcPts val="2400"/>
              </a:spcBef>
            </a:pPr>
            <a:r>
              <a:rPr lang="sr-Latn-ME" dirty="0" smtClean="0"/>
              <a:t>U prvom slučaju za funkciju cilja odabrani su ukupni gubici snage:</a:t>
            </a:r>
          </a:p>
          <a:p>
            <a:endParaRPr lang="sr-Latn-ME" dirty="0" smtClean="0"/>
          </a:p>
          <a:p>
            <a:endParaRPr lang="sr-Latn-ME" dirty="0" smtClean="0"/>
          </a:p>
          <a:p>
            <a:endParaRPr lang="sr-Latn-ME" dirty="0" smtClean="0"/>
          </a:p>
          <a:p>
            <a:pPr algn="just">
              <a:spcBef>
                <a:spcPts val="2400"/>
              </a:spcBef>
            </a:pPr>
            <a:r>
              <a:rPr lang="sr-Latn-ME" dirty="0" smtClean="0"/>
              <a:t>U drugom slučaju za funkciju cilja uzeta je devijacija napona u čvorovima: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>
              <a:spcBef>
                <a:spcPts val="3600"/>
              </a:spcBef>
            </a:pPr>
            <a:r>
              <a:rPr lang="en-US" dirty="0" err="1" smtClean="0"/>
              <a:t>Ograni</a:t>
            </a:r>
            <a:r>
              <a:rPr lang="sr-Latn-ME" dirty="0" smtClean="0"/>
              <a:t>č</a:t>
            </a:r>
            <a:r>
              <a:rPr lang="en-US" dirty="0" err="1" smtClean="0"/>
              <a:t>enja</a:t>
            </a:r>
            <a:r>
              <a:rPr lang="en-US" dirty="0" smtClean="0"/>
              <a:t> </a:t>
            </a:r>
            <a:r>
              <a:rPr lang="en-US" dirty="0" err="1" smtClean="0"/>
              <a:t>tipa</a:t>
            </a:r>
            <a:r>
              <a:rPr lang="en-US" dirty="0" smtClean="0"/>
              <a:t> </a:t>
            </a:r>
            <a:r>
              <a:rPr lang="en-US" dirty="0" err="1" smtClean="0"/>
              <a:t>jednakosti</a:t>
            </a:r>
            <a:r>
              <a:rPr lang="en-US" dirty="0" smtClean="0"/>
              <a:t>:</a:t>
            </a:r>
            <a:endParaRPr lang="sr-Latn-ME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jed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004" y="1959481"/>
            <a:ext cx="7534656" cy="971700"/>
          </a:xfrm>
          <a:prstGeom prst="rect">
            <a:avLst/>
          </a:prstGeom>
        </p:spPr>
      </p:pic>
      <p:pic>
        <p:nvPicPr>
          <p:cNvPr id="6" name="Picture 5" descr="jed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007" y="3978039"/>
            <a:ext cx="7534656" cy="7072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86300"/>
            <a:ext cx="7886700" cy="4462409"/>
          </a:xfrm>
        </p:spPr>
        <p:txBody>
          <a:bodyPr>
            <a:normAutofit/>
          </a:bodyPr>
          <a:lstStyle/>
          <a:p>
            <a:pPr>
              <a:buNone/>
            </a:pPr>
            <a:endParaRPr lang="sr-Latn-ME" dirty="0" smtClean="0"/>
          </a:p>
          <a:p>
            <a:pPr>
              <a:buNone/>
            </a:pPr>
            <a:endParaRPr lang="sr-Latn-ME" dirty="0" smtClean="0"/>
          </a:p>
          <a:p>
            <a:pPr>
              <a:buNone/>
            </a:pPr>
            <a:endParaRPr lang="sr-Latn-ME" dirty="0" smtClean="0"/>
          </a:p>
          <a:p>
            <a:pPr>
              <a:buNone/>
            </a:pPr>
            <a:endParaRPr lang="sr-Latn-ME" dirty="0" smtClean="0"/>
          </a:p>
          <a:p>
            <a:pPr>
              <a:buNone/>
            </a:pPr>
            <a:endParaRPr lang="sr-Latn-ME" dirty="0" smtClean="0"/>
          </a:p>
          <a:p>
            <a:r>
              <a:rPr lang="sr-Latn-ME" dirty="0" smtClean="0"/>
              <a:t>Ograničenja tipa nejednakosti: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sr-Latn-ME" dirty="0" smtClean="0"/>
              <a:t>Vrijednost i fazni stav napona u čvorovima:</a:t>
            </a:r>
          </a:p>
          <a:p>
            <a:pPr marL="457200" indent="-457200">
              <a:buNone/>
            </a:pPr>
            <a:endParaRPr lang="sr-Latn-ME" dirty="0" smtClean="0"/>
          </a:p>
          <a:p>
            <a:pPr marL="457200" indent="-457200">
              <a:buNone/>
            </a:pPr>
            <a:endParaRPr lang="sr-Latn-ME" dirty="0" smtClean="0"/>
          </a:p>
          <a:p>
            <a:pPr marL="457200" indent="-457200">
              <a:buNone/>
            </a:pPr>
            <a:endParaRPr lang="sr-Latn-ME" dirty="0" smtClean="0"/>
          </a:p>
          <a:p>
            <a:pPr marL="457200" indent="-457200">
              <a:buNone/>
            </a:pPr>
            <a:endParaRPr lang="en-US" dirty="0"/>
          </a:p>
        </p:txBody>
      </p:sp>
      <p:pic>
        <p:nvPicPr>
          <p:cNvPr id="4" name="Picture 3" descr="jed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376" y="1520405"/>
            <a:ext cx="7534656" cy="1766387"/>
          </a:xfrm>
          <a:prstGeom prst="rect">
            <a:avLst/>
          </a:prstGeom>
        </p:spPr>
      </p:pic>
      <p:pic>
        <p:nvPicPr>
          <p:cNvPr id="5" name="Picture 4" descr="jed8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245" y="4494309"/>
            <a:ext cx="7534656" cy="11871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sr-Latn-ME" dirty="0" smtClean="0"/>
              <a:t>Proizvodni kapacitet generatorskih jedinica: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marL="457200" indent="-457200">
              <a:spcBef>
                <a:spcPts val="4800"/>
              </a:spcBef>
              <a:buFont typeface="+mj-lt"/>
              <a:buAutoNum type="arabicPeriod" startAt="3"/>
            </a:pPr>
            <a:r>
              <a:rPr lang="sr-Latn-ME" dirty="0" smtClean="0"/>
              <a:t>Prenosni kapacitet vodova:</a:t>
            </a:r>
          </a:p>
        </p:txBody>
      </p:sp>
      <p:pic>
        <p:nvPicPr>
          <p:cNvPr id="4" name="Picture 3" descr="jed10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124" y="1951072"/>
            <a:ext cx="7534656" cy="1269886"/>
          </a:xfrm>
          <a:prstGeom prst="rect">
            <a:avLst/>
          </a:prstGeom>
        </p:spPr>
      </p:pic>
      <p:pic>
        <p:nvPicPr>
          <p:cNvPr id="5" name="Picture 4" descr="jed10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248" y="4091297"/>
            <a:ext cx="7534656" cy="12451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626312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  <a:buNone/>
            </a:pPr>
            <a:r>
              <a:rPr lang="sr-Latn-ME" dirty="0" smtClean="0">
                <a:solidFill>
                  <a:schemeClr val="accent1"/>
                </a:solidFill>
              </a:rPr>
              <a:t>2.2. Statički kompenzator reaktivne snage</a:t>
            </a:r>
          </a:p>
          <a:p>
            <a:pPr algn="just"/>
            <a:r>
              <a:rPr lang="sr-Latn-ME" dirty="0" smtClean="0"/>
              <a:t>Električno kolo i ekvivalentni model SVC:</a:t>
            </a:r>
            <a:endParaRPr lang="en-US" dirty="0"/>
          </a:p>
        </p:txBody>
      </p:sp>
      <p:pic>
        <p:nvPicPr>
          <p:cNvPr id="4" name="Picture 3" descr="SVCmod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057" y="2355370"/>
            <a:ext cx="6272840" cy="3605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CIGREglobalEd1">
      <a:dk1>
        <a:sysClr val="windowText" lastClr="000000"/>
      </a:dk1>
      <a:lt1>
        <a:sysClr val="window" lastClr="FFFFFF"/>
      </a:lt1>
      <a:dk2>
        <a:srgbClr val="7F7F7F"/>
      </a:dk2>
      <a:lt2>
        <a:srgbClr val="DEDDD7"/>
      </a:lt2>
      <a:accent1>
        <a:srgbClr val="007E4F"/>
      </a:accent1>
      <a:accent2>
        <a:srgbClr val="41AD49"/>
      </a:accent2>
      <a:accent3>
        <a:srgbClr val="F2672D"/>
      </a:accent3>
      <a:accent4>
        <a:srgbClr val="523E6C"/>
      </a:accent4>
      <a:accent5>
        <a:srgbClr val="0FB3BD"/>
      </a:accent5>
      <a:accent6>
        <a:srgbClr val="DC1A5C"/>
      </a:accent6>
      <a:hlink>
        <a:srgbClr val="11668F"/>
      </a:hlink>
      <a:folHlink>
        <a:srgbClr val="11668F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GREglobal4_3_Ed1Aug18v2.1.potx" id="{B3074300-03B5-411B-B571-1A479F7BA1FD}" vid="{0199AF4D-BD84-46D3-8414-A7A921CD42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CIGREglobal4_3_Ed1Aug18v2</Template>
  <TotalTime>936</TotalTime>
  <Words>1146</Words>
  <Application>Microsoft Office PowerPoint</Application>
  <PresentationFormat>On-screen Show (4:3)</PresentationFormat>
  <Paragraphs>167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Thème Office</vt:lpstr>
      <vt:lpstr>OPTIMALNO LOCIRANJE I DIMENZIONISANJE STATIČKOG KOMPENZATORA  REAKTIVNE SNAGE U RADIJALNOJ DISTRIBUTIVNOJ MREŽI</vt:lpstr>
      <vt:lpstr>1.UVOD</vt:lpstr>
      <vt:lpstr>Slide 3</vt:lpstr>
      <vt:lpstr>Slide 4</vt:lpstr>
      <vt:lpstr>2. FORMULACIJA PROBLEMA</vt:lpstr>
      <vt:lpstr>Slide 6</vt:lpstr>
      <vt:lpstr>Slide 7</vt:lpstr>
      <vt:lpstr>Slide 8</vt:lpstr>
      <vt:lpstr>Slide 9</vt:lpstr>
      <vt:lpstr>Slide 10</vt:lpstr>
      <vt:lpstr>3. GAMS</vt:lpstr>
      <vt:lpstr>Slide 12</vt:lpstr>
      <vt:lpstr>4. SIMULACIJA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5. ZAKLJUČAK</vt:lpstr>
      <vt:lpstr>HVALA NA PAŽNJI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Hakima ABDELLAOUI</dc:creator>
  <cp:lastModifiedBy>Stevan</cp:lastModifiedBy>
  <cp:revision>126</cp:revision>
  <dcterms:created xsi:type="dcterms:W3CDTF">2018-08-21T10:05:07Z</dcterms:created>
  <dcterms:modified xsi:type="dcterms:W3CDTF">2021-09-26T11:33:00Z</dcterms:modified>
</cp:coreProperties>
</file>